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64" r:id="rId3"/>
    <p:sldId id="266" r:id="rId4"/>
    <p:sldId id="267" r:id="rId5"/>
    <p:sldId id="268" r:id="rId6"/>
    <p:sldId id="269" r:id="rId7"/>
    <p:sldId id="270" r:id="rId8"/>
    <p:sldId id="271" r:id="rId9"/>
    <p:sldId id="272" r:id="rId10"/>
    <p:sldId id="263" r:id="rId11"/>
    <p:sldId id="257" r:id="rId12"/>
    <p:sldId id="258" r:id="rId13"/>
    <p:sldId id="259" r:id="rId14"/>
    <p:sldId id="260" r:id="rId15"/>
    <p:sldId id="261" r:id="rId16"/>
    <p:sldId id="262" r:id="rId17"/>
    <p:sldId id="26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3CEBAE4A-2008-4B96-9541-E8854B68E3FC}" type="datetimeFigureOut">
              <a:rPr lang="en-US" smtClean="0"/>
              <a:pPr/>
              <a:t>3/16/2010</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77BD8BA9-CEA6-45A3-8EF7-FB6004D3A31C}"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EBAE4A-2008-4B96-9541-E8854B68E3FC}" type="datetimeFigureOut">
              <a:rPr lang="en-US" smtClean="0"/>
              <a:pPr/>
              <a:t>3/16/2010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7BD8BA9-CEA6-45A3-8EF7-FB6004D3A31C}" type="slidenum">
              <a:rPr lang="en-US" smtClean="0"/>
              <a:pPr/>
              <a:t>‹#›</a:t>
            </a:fld>
            <a:endParaRPr lang="en-US" dirty="0"/>
          </a:p>
        </p:txBody>
      </p:sp>
    </p:spTree>
  </p:cSld>
  <p:clrMapOvr>
    <a:masterClrMapping/>
  </p:clrMapOvr>
  <p:transition spd="slow">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EBAE4A-2008-4B96-9541-E8854B68E3FC}" type="datetimeFigureOut">
              <a:rPr lang="en-US" smtClean="0"/>
              <a:pPr/>
              <a:t>3/16/2010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7BD8BA9-CEA6-45A3-8EF7-FB6004D3A31C}" type="slidenum">
              <a:rPr lang="en-US" smtClean="0"/>
              <a:pPr/>
              <a:t>‹#›</a:t>
            </a:fld>
            <a:endParaRPr lang="en-US" dirty="0"/>
          </a:p>
        </p:txBody>
      </p:sp>
    </p:spTree>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CEBAE4A-2008-4B96-9541-E8854B68E3FC}" type="datetimeFigureOut">
              <a:rPr lang="en-US" smtClean="0"/>
              <a:pPr/>
              <a:t>3/16/2010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7BD8BA9-CEA6-45A3-8EF7-FB6004D3A31C}" type="slidenum">
              <a:rPr lang="en-US" smtClean="0"/>
              <a:pPr/>
              <a:t>‹#›</a:t>
            </a:fld>
            <a:endParaRPr lang="en-US" dirty="0"/>
          </a:p>
        </p:txBody>
      </p:sp>
    </p:spTree>
  </p:cSld>
  <p:clrMapOvr>
    <a:masterClrMapping/>
  </p:clrMapOvr>
  <p:transition spd="slow">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CEBAE4A-2008-4B96-9541-E8854B68E3FC}" type="datetimeFigureOut">
              <a:rPr lang="en-US" smtClean="0"/>
              <a:pPr/>
              <a:t>3/16/2010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77BD8BA9-CEA6-45A3-8EF7-FB6004D3A31C}"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CEBAE4A-2008-4B96-9541-E8854B68E3FC}" type="datetimeFigureOut">
              <a:rPr lang="en-US" smtClean="0"/>
              <a:pPr/>
              <a:t>3/16/2010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7BD8BA9-CEA6-45A3-8EF7-FB6004D3A31C}" type="slidenum">
              <a:rPr lang="en-US" smtClean="0"/>
              <a:pPr/>
              <a:t>‹#›</a:t>
            </a:fld>
            <a:endParaRPr lang="en-US" dirty="0"/>
          </a:p>
        </p:txBody>
      </p:sp>
    </p:spTree>
  </p:cSld>
  <p:clrMapOvr>
    <a:masterClrMapping/>
  </p:clrMapOvr>
  <p:transition spd="slow">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CEBAE4A-2008-4B96-9541-E8854B68E3FC}" type="datetimeFigureOut">
              <a:rPr lang="en-US" smtClean="0"/>
              <a:pPr/>
              <a:t>3/16/2010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77BD8BA9-CEA6-45A3-8EF7-FB6004D3A31C}"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spd="slow">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CEBAE4A-2008-4B96-9541-E8854B68E3FC}" type="datetimeFigureOut">
              <a:rPr lang="en-US" smtClean="0"/>
              <a:pPr/>
              <a:t>3/16/2010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77BD8BA9-CEA6-45A3-8EF7-FB6004D3A31C}" type="slidenum">
              <a:rPr lang="en-US" smtClean="0"/>
              <a:pPr/>
              <a:t>‹#›</a:t>
            </a:fld>
            <a:endParaRPr lang="en-US" dirty="0"/>
          </a:p>
        </p:txBody>
      </p:sp>
    </p:spTree>
  </p:cSld>
  <p:clrMapOvr>
    <a:masterClrMapping/>
  </p:clrMapOvr>
  <p:transition spd="slow">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CEBAE4A-2008-4B96-9541-E8854B68E3FC}" type="datetimeFigureOut">
              <a:rPr lang="en-US" smtClean="0"/>
              <a:pPr/>
              <a:t>3/16/2010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77BD8BA9-CEA6-45A3-8EF7-FB6004D3A31C}" type="slidenum">
              <a:rPr lang="en-US" smtClean="0"/>
              <a:pPr/>
              <a:t>‹#›</a:t>
            </a:fld>
            <a:endParaRPr lang="en-US" dirty="0"/>
          </a:p>
        </p:txBody>
      </p:sp>
    </p:spTree>
  </p:cSld>
  <p:clrMapOvr>
    <a:masterClrMapping/>
  </p:clrMapOvr>
  <p:transition spd="slow">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CEBAE4A-2008-4B96-9541-E8854B68E3FC}" type="datetimeFigureOut">
              <a:rPr lang="en-US" smtClean="0"/>
              <a:pPr/>
              <a:t>3/16/2010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77BD8BA9-CEA6-45A3-8EF7-FB6004D3A31C}" type="slidenum">
              <a:rPr lang="en-US" smtClean="0"/>
              <a:pPr/>
              <a:t>‹#›</a:t>
            </a:fld>
            <a:endParaRPr lang="en-US" dirty="0"/>
          </a:p>
        </p:txBody>
      </p:sp>
    </p:spTree>
  </p:cSld>
  <p:clrMapOvr>
    <a:masterClrMapping/>
  </p:clrMapOvr>
  <p:transition spd="slow">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3CEBAE4A-2008-4B96-9541-E8854B68E3FC}" type="datetimeFigureOut">
              <a:rPr lang="en-US" smtClean="0"/>
              <a:pPr/>
              <a:t>3/16/2010</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77BD8BA9-CEA6-45A3-8EF7-FB6004D3A31C}" type="slidenum">
              <a:rPr lang="en-US" smtClean="0"/>
              <a:pPr/>
              <a:t>‹#›</a:t>
            </a:fld>
            <a:endParaRPr lang="en-US" dirty="0"/>
          </a:p>
        </p:txBody>
      </p:sp>
    </p:spTree>
  </p:cSld>
  <p:clrMapOvr>
    <a:masterClrMapping/>
  </p:clrMapOvr>
  <p:transition spd="slow">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3CEBAE4A-2008-4B96-9541-E8854B68E3FC}" type="datetimeFigureOut">
              <a:rPr lang="en-US" smtClean="0"/>
              <a:pPr/>
              <a:t>3/16/2010</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7BD8BA9-CEA6-45A3-8EF7-FB6004D3A31C}"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slow">
    <p:dissolve/>
  </p:transition>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medplant.nmsu.edu/Diseases/multiplesclerosis/MS_vegetables.jp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mypyramid.gov/" TargetMode="External"/><Relationship Id="rId2" Type="http://schemas.openxmlformats.org/officeDocument/2006/relationships/hyperlink" Target="http://www.youtube.com/watch?v=NmEGSZt70mw"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2" descr="http://www.unf.edu/dept/healthpromotions/mypyramid.jpg"/>
          <p:cNvPicPr>
            <a:picLocks noChangeAspect="1" noChangeArrowheads="1"/>
          </p:cNvPicPr>
          <p:nvPr/>
        </p:nvPicPr>
        <p:blipFill>
          <a:blip r:embed="rId2" cstate="print"/>
          <a:srcRect/>
          <a:stretch>
            <a:fillRect/>
          </a:stretch>
        </p:blipFill>
        <p:spPr bwMode="auto">
          <a:xfrm>
            <a:off x="609600" y="3200400"/>
            <a:ext cx="4021015" cy="3200400"/>
          </a:xfrm>
          <a:prstGeom prst="rect">
            <a:avLst/>
          </a:prstGeom>
          <a:noFill/>
        </p:spPr>
      </p:pic>
      <p:sp>
        <p:nvSpPr>
          <p:cNvPr id="6" name="Rectangle 5"/>
          <p:cNvSpPr/>
          <p:nvPr/>
        </p:nvSpPr>
        <p:spPr>
          <a:xfrm>
            <a:off x="1623622" y="609600"/>
            <a:ext cx="6316153" cy="1538883"/>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atang" pitchFamily="18" charset="-127"/>
                <a:ea typeface="Batang" pitchFamily="18" charset="-127"/>
              </a:rPr>
              <a:t>MyPyramid</a:t>
            </a:r>
          </a:p>
          <a:p>
            <a:pPr algn="ctr"/>
            <a:endParaRPr lang="en-US" sz="1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atang" pitchFamily="18" charset="-127"/>
              <a:ea typeface="Batang" pitchFamily="18" charset="-127"/>
            </a:endParaRPr>
          </a:p>
          <a:p>
            <a:pPr algn="ctr"/>
            <a:r>
              <a:rPr lang="en-US" sz="2400" b="1" dirty="0" smtClean="0">
                <a:ln w="17780" cmpd="sng">
                  <a:solidFill>
                    <a:srgbClr val="FFFFFF"/>
                  </a:solidFill>
                  <a:prstDash val="solid"/>
                  <a:miter lim="800000"/>
                </a:ln>
                <a:effectLst>
                  <a:outerShdw blurRad="50800" algn="tl" rotWithShape="0">
                    <a:srgbClr val="000000"/>
                  </a:outerShdw>
                </a:effectLst>
                <a:latin typeface="Batang" pitchFamily="18" charset="-127"/>
                <a:ea typeface="Batang" pitchFamily="18" charset="-127"/>
              </a:rPr>
              <a:t>Dietary Guidelines-”The next generation”</a:t>
            </a:r>
            <a:endParaRPr lang="en-US" sz="2400" b="1" cap="none" spc="0" dirty="0">
              <a:ln w="17780" cmpd="sng">
                <a:solidFill>
                  <a:srgbClr val="FFFFFF"/>
                </a:solidFill>
                <a:prstDash val="solid"/>
                <a:miter lim="800000"/>
              </a:ln>
              <a:effectLst>
                <a:outerShdw blurRad="50800" algn="tl" rotWithShape="0">
                  <a:srgbClr val="000000"/>
                </a:outerShdw>
              </a:effectLst>
              <a:latin typeface="Batang" pitchFamily="18" charset="-127"/>
              <a:ea typeface="Batang" pitchFamily="18" charset="-127"/>
            </a:endParaRPr>
          </a:p>
        </p:txBody>
      </p:sp>
      <p:sp>
        <p:nvSpPr>
          <p:cNvPr id="9" name="Rectangle 8"/>
          <p:cNvSpPr/>
          <p:nvPr/>
        </p:nvSpPr>
        <p:spPr>
          <a:xfrm>
            <a:off x="4953000" y="3962400"/>
            <a:ext cx="3948572" cy="1569660"/>
          </a:xfrm>
          <a:prstGeom prst="rect">
            <a:avLst/>
          </a:prstGeom>
          <a:noFill/>
        </p:spPr>
        <p:txBody>
          <a:bodyPr wrap="square" lIns="91440" tIns="45720" rIns="91440" bIns="45720">
            <a:spAutoFit/>
          </a:bodyPr>
          <a:lstStyle/>
          <a:p>
            <a:pPr algn="ct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atang" pitchFamily="18" charset="-127"/>
                <a:ea typeface="Batang" pitchFamily="18" charset="-127"/>
              </a:rPr>
              <a:t>By: Lindsey Keyton</a:t>
            </a:r>
            <a:endParaRPr lang="en-US" sz="48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atang" pitchFamily="18" charset="-127"/>
              <a:ea typeface="Batang" pitchFamily="18" charset="-127"/>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What is a Healthy Diet???</a:t>
            </a:r>
            <a:endParaRPr lang="en-US" b="1" u="sng" dirty="0">
              <a:latin typeface="Batang" pitchFamily="18" charset="-127"/>
              <a:ea typeface="Batang" pitchFamily="18" charset="-127"/>
            </a:endParaRPr>
          </a:p>
        </p:txBody>
      </p:sp>
      <p:sp>
        <p:nvSpPr>
          <p:cNvPr id="3" name="Content Placeholder 2"/>
          <p:cNvSpPr>
            <a:spLocks noGrp="1"/>
          </p:cNvSpPr>
          <p:nvPr>
            <p:ph idx="1"/>
          </p:nvPr>
        </p:nvSpPr>
        <p:spPr/>
        <p:txBody>
          <a:bodyPr>
            <a:noAutofit/>
          </a:bodyPr>
          <a:lstStyle/>
          <a:p>
            <a:r>
              <a:rPr lang="en-US" sz="3600" dirty="0" smtClean="0">
                <a:latin typeface="Batang" pitchFamily="18" charset="-127"/>
                <a:ea typeface="Batang" pitchFamily="18" charset="-127"/>
              </a:rPr>
              <a:t>Emphasizes fruits, vegetables, whole grains and fat free/low fat milk and dairy products.</a:t>
            </a:r>
          </a:p>
          <a:p>
            <a:r>
              <a:rPr lang="en-US" sz="3600" dirty="0" smtClean="0">
                <a:latin typeface="Batang" pitchFamily="18" charset="-127"/>
                <a:ea typeface="Batang" pitchFamily="18" charset="-127"/>
              </a:rPr>
              <a:t>Includes lean meat, paltry, fish, beans, eggs, and nuts.</a:t>
            </a:r>
          </a:p>
          <a:p>
            <a:r>
              <a:rPr lang="en-US" sz="3600" dirty="0" smtClean="0">
                <a:latin typeface="Batang" pitchFamily="18" charset="-127"/>
                <a:ea typeface="Batang" pitchFamily="18" charset="-127"/>
              </a:rPr>
              <a:t>Low in saturated fats, trans fats, cholesterol, sodium, and added sugars.</a:t>
            </a:r>
            <a:endParaRPr lang="en-US" sz="3600" dirty="0">
              <a:latin typeface="Batang" pitchFamily="18" charset="-127"/>
              <a:ea typeface="Batang" pitchFamily="18" charset="-127"/>
            </a:endParaRPr>
          </a:p>
        </p:txBody>
      </p:sp>
    </p:spTree>
  </p:cSld>
  <p:clrMapOvr>
    <a:masterClrMapping/>
  </p:clrMapOvr>
  <p:transition spd="slow">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Dietary Guidelines</a:t>
            </a:r>
            <a:endParaRPr lang="en-US" b="1" u="sng" dirty="0">
              <a:latin typeface="Batang" pitchFamily="18" charset="-127"/>
              <a:ea typeface="Batang" pitchFamily="18" charset="-127"/>
            </a:endParaRPr>
          </a:p>
        </p:txBody>
      </p:sp>
      <p:sp>
        <p:nvSpPr>
          <p:cNvPr id="3" name="Content Placeholder 2"/>
          <p:cNvSpPr>
            <a:spLocks noGrp="1"/>
          </p:cNvSpPr>
          <p:nvPr>
            <p:ph idx="1"/>
          </p:nvPr>
        </p:nvSpPr>
        <p:spPr>
          <a:xfrm>
            <a:off x="914400" y="2057400"/>
            <a:ext cx="7772400" cy="4572000"/>
          </a:xfrm>
        </p:spPr>
        <p:txBody>
          <a:bodyPr>
            <a:normAutofit/>
          </a:bodyPr>
          <a:lstStyle/>
          <a:p>
            <a:r>
              <a:rPr lang="en-US" sz="3600" dirty="0" smtClean="0">
                <a:latin typeface="Batang" pitchFamily="18" charset="-127"/>
                <a:ea typeface="Batang" pitchFamily="18" charset="-127"/>
              </a:rPr>
              <a:t>Grains= 6 ounces per day</a:t>
            </a:r>
          </a:p>
          <a:p>
            <a:r>
              <a:rPr lang="en-US" sz="3600" dirty="0" smtClean="0">
                <a:latin typeface="Batang" pitchFamily="18" charset="-127"/>
                <a:ea typeface="Batang" pitchFamily="18" charset="-127"/>
              </a:rPr>
              <a:t>Vegetables=Dark Green/Orange</a:t>
            </a:r>
          </a:p>
          <a:p>
            <a:r>
              <a:rPr lang="en-US" sz="3600" dirty="0" smtClean="0">
                <a:latin typeface="Batang" pitchFamily="18" charset="-127"/>
                <a:ea typeface="Batang" pitchFamily="18" charset="-127"/>
              </a:rPr>
              <a:t>Fruits=Fresh, Frozen, Diced</a:t>
            </a:r>
          </a:p>
          <a:p>
            <a:r>
              <a:rPr lang="en-US" sz="3600" dirty="0" smtClean="0">
                <a:latin typeface="Batang" pitchFamily="18" charset="-127"/>
                <a:ea typeface="Batang" pitchFamily="18" charset="-127"/>
              </a:rPr>
              <a:t>Milk= Low fat or fat free</a:t>
            </a:r>
          </a:p>
          <a:p>
            <a:r>
              <a:rPr lang="en-US" sz="3600" dirty="0" smtClean="0">
                <a:latin typeface="Batang" pitchFamily="18" charset="-127"/>
                <a:ea typeface="Batang" pitchFamily="18" charset="-127"/>
              </a:rPr>
              <a:t>Meat/Beans= Lean/Baked, Broiled, Grilled</a:t>
            </a:r>
          </a:p>
        </p:txBody>
      </p:sp>
    </p:spTree>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Grains</a:t>
            </a:r>
            <a:endParaRPr lang="en-US" b="1" u="sng" dirty="0">
              <a:latin typeface="Batang" pitchFamily="18" charset="-127"/>
              <a:ea typeface="Batang" pitchFamily="18" charset="-127"/>
            </a:endParaRPr>
          </a:p>
        </p:txBody>
      </p:sp>
      <p:sp>
        <p:nvSpPr>
          <p:cNvPr id="3" name="Content Placeholder 2"/>
          <p:cNvSpPr>
            <a:spLocks noGrp="1"/>
          </p:cNvSpPr>
          <p:nvPr>
            <p:ph idx="1"/>
          </p:nvPr>
        </p:nvSpPr>
        <p:spPr>
          <a:xfrm>
            <a:off x="914400" y="1783560"/>
            <a:ext cx="7772400" cy="1645440"/>
          </a:xfrm>
        </p:spPr>
        <p:txBody>
          <a:bodyPr/>
          <a:lstStyle/>
          <a:p>
            <a:r>
              <a:rPr lang="en-US" dirty="0" smtClean="0">
                <a:latin typeface="Batang" pitchFamily="18" charset="-127"/>
                <a:ea typeface="Batang" pitchFamily="18" charset="-127"/>
              </a:rPr>
              <a:t>6 ounces per day</a:t>
            </a:r>
          </a:p>
          <a:p>
            <a:r>
              <a:rPr lang="en-US" dirty="0" smtClean="0">
                <a:latin typeface="Batang" pitchFamily="18" charset="-127"/>
                <a:ea typeface="Batang" pitchFamily="18" charset="-127"/>
              </a:rPr>
              <a:t>Look for the word “whole” before specific grains</a:t>
            </a:r>
          </a:p>
        </p:txBody>
      </p:sp>
      <p:pic>
        <p:nvPicPr>
          <p:cNvPr id="149506" name="Picture 2" descr="http://www.mrbigben.com/food/Eat-Whole-Grains-and-Rich-in-Magnesium-Food-to-Prevent-Diabetes-Risk-2.jpg"/>
          <p:cNvPicPr>
            <a:picLocks noChangeAspect="1" noChangeArrowheads="1"/>
          </p:cNvPicPr>
          <p:nvPr/>
        </p:nvPicPr>
        <p:blipFill>
          <a:blip r:embed="rId2" cstate="print"/>
          <a:srcRect/>
          <a:stretch>
            <a:fillRect/>
          </a:stretch>
        </p:blipFill>
        <p:spPr bwMode="auto">
          <a:xfrm>
            <a:off x="4114800" y="3352800"/>
            <a:ext cx="4548618" cy="3505200"/>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Vegetables</a:t>
            </a:r>
            <a:endParaRPr lang="en-US" b="1" u="sng" dirty="0">
              <a:latin typeface="Batang" pitchFamily="18" charset="-127"/>
              <a:ea typeface="Batang" pitchFamily="18" charset="-127"/>
            </a:endParaRPr>
          </a:p>
        </p:txBody>
      </p:sp>
      <p:sp>
        <p:nvSpPr>
          <p:cNvPr id="3" name="Content Placeholder 2"/>
          <p:cNvSpPr>
            <a:spLocks noGrp="1"/>
          </p:cNvSpPr>
          <p:nvPr>
            <p:ph idx="1"/>
          </p:nvPr>
        </p:nvSpPr>
        <p:spPr>
          <a:xfrm>
            <a:off x="914400" y="1783560"/>
            <a:ext cx="7772400" cy="1264440"/>
          </a:xfrm>
        </p:spPr>
        <p:txBody>
          <a:bodyPr/>
          <a:lstStyle/>
          <a:p>
            <a:r>
              <a:rPr lang="en-US" dirty="0" smtClean="0">
                <a:latin typeface="Batang" pitchFamily="18" charset="-127"/>
                <a:ea typeface="Batang" pitchFamily="18" charset="-127"/>
              </a:rPr>
              <a:t>Eat a variety</a:t>
            </a:r>
          </a:p>
          <a:p>
            <a:r>
              <a:rPr lang="en-US" dirty="0" smtClean="0">
                <a:latin typeface="Batang" pitchFamily="18" charset="-127"/>
                <a:ea typeface="Batang" pitchFamily="18" charset="-127"/>
              </a:rPr>
              <a:t>Dark greens/orange</a:t>
            </a:r>
          </a:p>
          <a:p>
            <a:endParaRPr lang="en-US" dirty="0"/>
          </a:p>
        </p:txBody>
      </p:sp>
      <p:pic>
        <p:nvPicPr>
          <p:cNvPr id="151554" name="Picture 2" descr="See full size image">
            <a:hlinkClick r:id="rId2"/>
          </p:cNvPr>
          <p:cNvPicPr>
            <a:picLocks noChangeAspect="1" noChangeArrowheads="1"/>
          </p:cNvPicPr>
          <p:nvPr/>
        </p:nvPicPr>
        <p:blipFill>
          <a:blip r:embed="rId3" cstate="print"/>
          <a:srcRect/>
          <a:stretch>
            <a:fillRect/>
          </a:stretch>
        </p:blipFill>
        <p:spPr bwMode="auto">
          <a:xfrm>
            <a:off x="4800600" y="2971800"/>
            <a:ext cx="4067175" cy="3654287"/>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Fruits</a:t>
            </a:r>
            <a:endParaRPr lang="en-US" b="1" u="sng" dirty="0">
              <a:latin typeface="Batang" pitchFamily="18" charset="-127"/>
              <a:ea typeface="Batang" pitchFamily="18" charset="-127"/>
            </a:endParaRPr>
          </a:p>
        </p:txBody>
      </p:sp>
      <p:sp>
        <p:nvSpPr>
          <p:cNvPr id="3" name="Content Placeholder 2"/>
          <p:cNvSpPr>
            <a:spLocks noGrp="1"/>
          </p:cNvSpPr>
          <p:nvPr>
            <p:ph idx="1"/>
          </p:nvPr>
        </p:nvSpPr>
        <p:spPr>
          <a:xfrm>
            <a:off x="914400" y="1783560"/>
            <a:ext cx="7772400" cy="1874040"/>
          </a:xfrm>
        </p:spPr>
        <p:txBody>
          <a:bodyPr/>
          <a:lstStyle/>
          <a:p>
            <a:r>
              <a:rPr lang="en-US" dirty="0" smtClean="0">
                <a:latin typeface="Batang" pitchFamily="18" charset="-127"/>
                <a:ea typeface="Batang" pitchFamily="18" charset="-127"/>
              </a:rPr>
              <a:t>Eat a variety</a:t>
            </a:r>
          </a:p>
          <a:p>
            <a:r>
              <a:rPr lang="en-US" dirty="0" smtClean="0">
                <a:latin typeface="Batang" pitchFamily="18" charset="-127"/>
                <a:ea typeface="Batang" pitchFamily="18" charset="-127"/>
              </a:rPr>
              <a:t>Fresh, Frozen, Diced</a:t>
            </a:r>
          </a:p>
          <a:p>
            <a:r>
              <a:rPr lang="en-US" dirty="0" smtClean="0">
                <a:latin typeface="Batang" pitchFamily="18" charset="-127"/>
                <a:ea typeface="Batang" pitchFamily="18" charset="-127"/>
              </a:rPr>
              <a:t>Go easy on fruit juices </a:t>
            </a:r>
            <a:r>
              <a:rPr lang="en-US" dirty="0" smtClean="0">
                <a:latin typeface="Batang" pitchFamily="18" charset="-127"/>
                <a:ea typeface="Batang" pitchFamily="18" charset="-127"/>
                <a:sym typeface="Wingdings" pitchFamily="2" charset="2"/>
              </a:rPr>
              <a:t></a:t>
            </a:r>
            <a:endParaRPr lang="en-US" dirty="0">
              <a:latin typeface="Batang" pitchFamily="18" charset="-127"/>
              <a:ea typeface="Batang" pitchFamily="18" charset="-127"/>
            </a:endParaRPr>
          </a:p>
        </p:txBody>
      </p:sp>
      <p:pic>
        <p:nvPicPr>
          <p:cNvPr id="152578" name="Picture 2" descr="http://www.giftlebanon.com/catalog/images/RoyalFruitBasket.jpg"/>
          <p:cNvPicPr>
            <a:picLocks noChangeAspect="1" noChangeArrowheads="1"/>
          </p:cNvPicPr>
          <p:nvPr/>
        </p:nvPicPr>
        <p:blipFill>
          <a:blip r:embed="rId2" cstate="print"/>
          <a:srcRect/>
          <a:stretch>
            <a:fillRect/>
          </a:stretch>
        </p:blipFill>
        <p:spPr bwMode="auto">
          <a:xfrm>
            <a:off x="5562600" y="3107331"/>
            <a:ext cx="3070860" cy="3750669"/>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Milk</a:t>
            </a:r>
            <a:endParaRPr lang="en-US" b="1" u="sng" dirty="0">
              <a:latin typeface="Batang" pitchFamily="18" charset="-127"/>
              <a:ea typeface="Batang" pitchFamily="18" charset="-127"/>
            </a:endParaRPr>
          </a:p>
        </p:txBody>
      </p:sp>
      <p:sp>
        <p:nvSpPr>
          <p:cNvPr id="3" name="Content Placeholder 2"/>
          <p:cNvSpPr>
            <a:spLocks noGrp="1"/>
          </p:cNvSpPr>
          <p:nvPr>
            <p:ph idx="1"/>
          </p:nvPr>
        </p:nvSpPr>
        <p:spPr>
          <a:xfrm>
            <a:off x="914400" y="1783560"/>
            <a:ext cx="7772400" cy="883440"/>
          </a:xfrm>
        </p:spPr>
        <p:txBody>
          <a:bodyPr/>
          <a:lstStyle/>
          <a:p>
            <a:r>
              <a:rPr lang="en-US" dirty="0" smtClean="0">
                <a:latin typeface="Batang" pitchFamily="18" charset="-127"/>
                <a:ea typeface="Batang" pitchFamily="18" charset="-127"/>
              </a:rPr>
              <a:t>Low fat or fat free</a:t>
            </a:r>
            <a:endParaRPr lang="en-US" dirty="0">
              <a:latin typeface="Batang" pitchFamily="18" charset="-127"/>
              <a:ea typeface="Batang" pitchFamily="18" charset="-127"/>
            </a:endParaRPr>
          </a:p>
        </p:txBody>
      </p:sp>
      <p:pic>
        <p:nvPicPr>
          <p:cNvPr id="153602" name="Picture 2" descr="http://www.agric.wa.gov.au/objtwr/imported_images/0329075.jpg"/>
          <p:cNvPicPr>
            <a:picLocks noChangeAspect="1" noChangeArrowheads="1"/>
          </p:cNvPicPr>
          <p:nvPr/>
        </p:nvPicPr>
        <p:blipFill>
          <a:blip r:embed="rId2" cstate="print"/>
          <a:srcRect/>
          <a:stretch>
            <a:fillRect/>
          </a:stretch>
        </p:blipFill>
        <p:spPr bwMode="auto">
          <a:xfrm>
            <a:off x="2590800" y="2743200"/>
            <a:ext cx="4974138" cy="3705225"/>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Meats/Beans</a:t>
            </a:r>
            <a:endParaRPr lang="en-US" b="1" u="sng" dirty="0">
              <a:latin typeface="Batang" pitchFamily="18" charset="-127"/>
              <a:ea typeface="Batang" pitchFamily="18" charset="-127"/>
            </a:endParaRPr>
          </a:p>
        </p:txBody>
      </p:sp>
      <p:sp>
        <p:nvSpPr>
          <p:cNvPr id="3" name="Content Placeholder 2"/>
          <p:cNvSpPr>
            <a:spLocks noGrp="1"/>
          </p:cNvSpPr>
          <p:nvPr>
            <p:ph idx="1"/>
          </p:nvPr>
        </p:nvSpPr>
        <p:spPr>
          <a:xfrm>
            <a:off x="914400" y="1783560"/>
            <a:ext cx="7772400" cy="2407440"/>
          </a:xfrm>
        </p:spPr>
        <p:txBody>
          <a:bodyPr>
            <a:normAutofit fontScale="92500"/>
          </a:bodyPr>
          <a:lstStyle/>
          <a:p>
            <a:r>
              <a:rPr lang="en-US" sz="4000" dirty="0" smtClean="0">
                <a:latin typeface="Batang" pitchFamily="18" charset="-127"/>
                <a:ea typeface="Batang" pitchFamily="18" charset="-127"/>
              </a:rPr>
              <a:t>“Lean on protein”</a:t>
            </a:r>
          </a:p>
          <a:p>
            <a:r>
              <a:rPr lang="en-US" sz="4000" dirty="0" smtClean="0">
                <a:latin typeface="Batang" pitchFamily="18" charset="-127"/>
                <a:ea typeface="Batang" pitchFamily="18" charset="-127"/>
              </a:rPr>
              <a:t>Choose LEAN meats</a:t>
            </a:r>
          </a:p>
          <a:p>
            <a:r>
              <a:rPr lang="en-US" sz="4000" dirty="0" smtClean="0">
                <a:latin typeface="Batang" pitchFamily="18" charset="-127"/>
                <a:ea typeface="Batang" pitchFamily="18" charset="-127"/>
              </a:rPr>
              <a:t>BAKE IT! BROIL IT! GRILL IT</a:t>
            </a:r>
            <a:r>
              <a:rPr lang="en-US" sz="4000" dirty="0" smtClean="0"/>
              <a:t>!</a:t>
            </a:r>
            <a:endParaRPr lang="en-US" sz="4000" dirty="0"/>
          </a:p>
        </p:txBody>
      </p:sp>
      <p:pic>
        <p:nvPicPr>
          <p:cNvPr id="154626" name="Picture 2" descr="http://www.vrmny.com/images/zinc.jpg"/>
          <p:cNvPicPr>
            <a:picLocks noChangeAspect="1" noChangeArrowheads="1"/>
          </p:cNvPicPr>
          <p:nvPr/>
        </p:nvPicPr>
        <p:blipFill>
          <a:blip r:embed="rId2" cstate="print"/>
          <a:srcRect/>
          <a:stretch>
            <a:fillRect/>
          </a:stretch>
        </p:blipFill>
        <p:spPr bwMode="auto">
          <a:xfrm>
            <a:off x="3200400" y="4114800"/>
            <a:ext cx="3441699" cy="2581274"/>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71800" y="1828800"/>
            <a:ext cx="5943600" cy="1938992"/>
          </a:xfrm>
          <a:prstGeom prst="rect">
            <a:avLst/>
          </a:prstGeom>
        </p:spPr>
        <p:txBody>
          <a:bodyPr wrap="square">
            <a:spAutoFit/>
          </a:bodyPr>
          <a:lstStyle/>
          <a:p>
            <a:endParaRPr lang="en-US" sz="2000" dirty="0" smtClean="0">
              <a:solidFill>
                <a:schemeClr val="tx2">
                  <a:lumMod val="75000"/>
                </a:schemeClr>
              </a:solidFill>
            </a:endParaRPr>
          </a:p>
          <a:p>
            <a:endParaRPr lang="en-US" sz="2000" dirty="0" smtClean="0">
              <a:solidFill>
                <a:schemeClr val="tx2">
                  <a:lumMod val="75000"/>
                </a:schemeClr>
              </a:solidFill>
            </a:endParaRPr>
          </a:p>
          <a:p>
            <a:r>
              <a:rPr lang="en-US" sz="2000" dirty="0" smtClean="0">
                <a:solidFill>
                  <a:schemeClr val="bg2">
                    <a:lumMod val="60000"/>
                    <a:lumOff val="40000"/>
                  </a:schemeClr>
                </a:solidFill>
                <a:latin typeface="Batang" pitchFamily="18" charset="-127"/>
                <a:ea typeface="Batang" pitchFamily="18" charset="-127"/>
                <a:hlinkClick r:id="rId2"/>
              </a:rPr>
              <a:t>http</a:t>
            </a:r>
            <a:r>
              <a:rPr lang="en-US" sz="2000" dirty="0" smtClean="0">
                <a:solidFill>
                  <a:schemeClr val="bg2">
                    <a:lumMod val="60000"/>
                    <a:lumOff val="40000"/>
                  </a:schemeClr>
                </a:solidFill>
                <a:latin typeface="Batang" pitchFamily="18" charset="-127"/>
                <a:ea typeface="Batang" pitchFamily="18" charset="-127"/>
                <a:hlinkClick r:id="rId2"/>
              </a:rPr>
              <a:t>://</a:t>
            </a:r>
            <a:r>
              <a:rPr lang="en-US" sz="2000" dirty="0" smtClean="0">
                <a:solidFill>
                  <a:schemeClr val="bg2">
                    <a:lumMod val="60000"/>
                    <a:lumOff val="40000"/>
                  </a:schemeClr>
                </a:solidFill>
                <a:latin typeface="Batang" pitchFamily="18" charset="-127"/>
                <a:ea typeface="Batang" pitchFamily="18" charset="-127"/>
                <a:hlinkClick r:id="rId2"/>
              </a:rPr>
              <a:t>www.youtube.com/watch?v=NmEGSZt70mw</a:t>
            </a:r>
            <a:endParaRPr lang="en-US" sz="2000" dirty="0" smtClean="0">
              <a:solidFill>
                <a:schemeClr val="bg2">
                  <a:lumMod val="60000"/>
                  <a:lumOff val="40000"/>
                </a:schemeClr>
              </a:solidFill>
              <a:latin typeface="Batang" pitchFamily="18" charset="-127"/>
              <a:ea typeface="Batang" pitchFamily="18" charset="-127"/>
            </a:endParaRPr>
          </a:p>
          <a:p>
            <a:endParaRPr lang="en-US" sz="2000" dirty="0" smtClean="0">
              <a:solidFill>
                <a:schemeClr val="tx2">
                  <a:lumMod val="75000"/>
                </a:schemeClr>
              </a:solidFill>
            </a:endParaRPr>
          </a:p>
          <a:p>
            <a:endParaRPr lang="en-US" sz="2000" dirty="0">
              <a:solidFill>
                <a:schemeClr val="tx2">
                  <a:lumMod val="75000"/>
                </a:schemeClr>
              </a:solidFill>
            </a:endParaRPr>
          </a:p>
        </p:txBody>
      </p:sp>
      <p:sp>
        <p:nvSpPr>
          <p:cNvPr id="3" name="Rectangle 2"/>
          <p:cNvSpPr/>
          <p:nvPr/>
        </p:nvSpPr>
        <p:spPr>
          <a:xfrm>
            <a:off x="1219200" y="838200"/>
            <a:ext cx="2819400" cy="923330"/>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Visit:</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Rectangle 4"/>
          <p:cNvSpPr/>
          <p:nvPr/>
        </p:nvSpPr>
        <p:spPr>
          <a:xfrm>
            <a:off x="2286000" y="3657600"/>
            <a:ext cx="4677884" cy="1323439"/>
          </a:xfrm>
          <a:prstGeom prst="rect">
            <a:avLst/>
          </a:prstGeom>
          <a:noFill/>
        </p:spPr>
        <p:txBody>
          <a:bodyPr wrap="none" lIns="91440" tIns="45720" rIns="91440" bIns="45720">
            <a:spAutoFit/>
          </a:bodyPr>
          <a:lstStyle/>
          <a:p>
            <a:pPr algn="ctr"/>
            <a:r>
              <a:rPr lang="en-U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 learn more about </a:t>
            </a:r>
          </a:p>
          <a:p>
            <a:pPr algn="ctr"/>
            <a:r>
              <a:rPr lang="en-U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“MyPyramid.gov”</a:t>
            </a:r>
            <a:endParaRPr lang="en-US"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Rectangle 5"/>
          <p:cNvSpPr/>
          <p:nvPr/>
        </p:nvSpPr>
        <p:spPr>
          <a:xfrm>
            <a:off x="2971800" y="2057400"/>
            <a:ext cx="4419599" cy="646331"/>
          </a:xfrm>
          <a:prstGeom prst="rect">
            <a:avLst/>
          </a:prstGeom>
        </p:spPr>
        <p:txBody>
          <a:bodyPr wrap="square">
            <a:spAutoFit/>
          </a:bodyPr>
          <a:lstStyle/>
          <a:p>
            <a:r>
              <a:rPr lang="en-US" dirty="0" smtClean="0">
                <a:solidFill>
                  <a:schemeClr val="bg2">
                    <a:lumMod val="60000"/>
                    <a:lumOff val="40000"/>
                  </a:schemeClr>
                </a:solidFill>
                <a:latin typeface="Batang" pitchFamily="18" charset="-127"/>
                <a:ea typeface="Batang" pitchFamily="18" charset="-127"/>
                <a:hlinkClick r:id="rId3"/>
              </a:rPr>
              <a:t>http://www.mypyramid.gov</a:t>
            </a:r>
            <a:r>
              <a:rPr lang="en-US" dirty="0" smtClean="0">
                <a:hlinkClick r:id="rId3"/>
              </a:rPr>
              <a:t>/</a:t>
            </a:r>
            <a:endParaRPr lang="en-US" dirty="0" smtClean="0"/>
          </a:p>
          <a:p>
            <a:endParaRPr lang="en-US" dirty="0"/>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848600" cy="1545336"/>
          </a:xfrm>
        </p:spPr>
        <p:txBody>
          <a:bodyPr/>
          <a:lstStyle/>
          <a:p>
            <a:pPr algn="ctr"/>
            <a:r>
              <a:rPr lang="en-US" sz="3600" b="1" u="sng" dirty="0" smtClean="0">
                <a:latin typeface="Batang" pitchFamily="18" charset="-127"/>
                <a:ea typeface="Batang" pitchFamily="18" charset="-127"/>
              </a:rPr>
              <a:t>Why do individuals use the MyPyramid Dietary Guidelines???</a:t>
            </a:r>
            <a:endParaRPr lang="en-US" sz="3600" b="1" u="sng" dirty="0">
              <a:latin typeface="Batang" pitchFamily="18" charset="-127"/>
              <a:ea typeface="Batang" pitchFamily="18" charset="-127"/>
            </a:endParaRPr>
          </a:p>
        </p:txBody>
      </p:sp>
      <p:sp>
        <p:nvSpPr>
          <p:cNvPr id="3" name="Content Placeholder 2"/>
          <p:cNvSpPr>
            <a:spLocks noGrp="1"/>
          </p:cNvSpPr>
          <p:nvPr>
            <p:ph idx="1"/>
          </p:nvPr>
        </p:nvSpPr>
        <p:spPr>
          <a:xfrm>
            <a:off x="685800" y="2286000"/>
            <a:ext cx="7772400" cy="4572000"/>
          </a:xfrm>
        </p:spPr>
        <p:txBody>
          <a:bodyPr>
            <a:noAutofit/>
          </a:bodyPr>
          <a:lstStyle/>
          <a:p>
            <a:r>
              <a:rPr lang="en-US" sz="3200" dirty="0" smtClean="0">
                <a:latin typeface="Batang" pitchFamily="18" charset="-127"/>
                <a:ea typeface="Batang" pitchFamily="18" charset="-127"/>
              </a:rPr>
              <a:t>To make SMART choices from each food group.</a:t>
            </a:r>
          </a:p>
          <a:p>
            <a:r>
              <a:rPr lang="en-US" sz="3200" dirty="0" smtClean="0">
                <a:latin typeface="Batang" pitchFamily="18" charset="-127"/>
                <a:ea typeface="Batang" pitchFamily="18" charset="-127"/>
              </a:rPr>
              <a:t>To find a balance between food and physical activity.</a:t>
            </a:r>
          </a:p>
          <a:p>
            <a:r>
              <a:rPr lang="en-US" sz="3200" dirty="0" smtClean="0">
                <a:latin typeface="Batang" pitchFamily="18" charset="-127"/>
                <a:ea typeface="Batang" pitchFamily="18" charset="-127"/>
              </a:rPr>
              <a:t>To get the most nutrition out of calories.</a:t>
            </a:r>
          </a:p>
          <a:p>
            <a:r>
              <a:rPr lang="en-US" sz="3200" dirty="0" smtClean="0">
                <a:latin typeface="Batang" pitchFamily="18" charset="-127"/>
                <a:ea typeface="Batang" pitchFamily="18" charset="-127"/>
              </a:rPr>
              <a:t>To stay within daily calorie needs.</a:t>
            </a:r>
            <a:endParaRPr lang="en-US" sz="3200" dirty="0">
              <a:latin typeface="Batang" pitchFamily="18" charset="-127"/>
              <a:ea typeface="Batang" pitchFamily="18" charset="-127"/>
            </a:endParaRPr>
          </a:p>
        </p:txBody>
      </p:sp>
    </p:spTree>
  </p:cSld>
  <p:clrMapOvr>
    <a:masterClrMapping/>
  </p:clrMapOvr>
  <p:transition spd="slow">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What does MyPyramid.gov have to offer?</a:t>
            </a:r>
            <a:endParaRPr lang="en-US" b="1" u="sng" dirty="0">
              <a:latin typeface="Batang" pitchFamily="18" charset="-127"/>
              <a:ea typeface="Batang" pitchFamily="18" charset="-127"/>
            </a:endParaRPr>
          </a:p>
        </p:txBody>
      </p:sp>
      <p:sp>
        <p:nvSpPr>
          <p:cNvPr id="3" name="Content Placeholder 2"/>
          <p:cNvSpPr>
            <a:spLocks noGrp="1"/>
          </p:cNvSpPr>
          <p:nvPr>
            <p:ph idx="1"/>
          </p:nvPr>
        </p:nvSpPr>
        <p:spPr/>
        <p:txBody>
          <a:bodyPr/>
          <a:lstStyle/>
          <a:p>
            <a:r>
              <a:rPr lang="en-US" sz="3600" dirty="0" smtClean="0">
                <a:latin typeface="Batang" pitchFamily="18" charset="-127"/>
                <a:ea typeface="Batang" pitchFamily="18" charset="-127"/>
              </a:rPr>
              <a:t>Apps Competition</a:t>
            </a:r>
          </a:p>
          <a:p>
            <a:r>
              <a:rPr lang="en-US" sz="3600" dirty="0" smtClean="0">
                <a:latin typeface="Batang" pitchFamily="18" charset="-127"/>
                <a:ea typeface="Batang" pitchFamily="18" charset="-127"/>
              </a:rPr>
              <a:t>My Foodapedia</a:t>
            </a:r>
            <a:endParaRPr lang="en-US" sz="3600" dirty="0" smtClean="0">
              <a:latin typeface="Batang" pitchFamily="18" charset="-127"/>
              <a:ea typeface="Batang" pitchFamily="18" charset="-127"/>
            </a:endParaRPr>
          </a:p>
          <a:p>
            <a:r>
              <a:rPr lang="en-US" sz="3600" dirty="0" smtClean="0">
                <a:latin typeface="Batang" pitchFamily="18" charset="-127"/>
                <a:ea typeface="Batang" pitchFamily="18" charset="-127"/>
              </a:rPr>
              <a:t>MyPyramid Plan</a:t>
            </a:r>
          </a:p>
          <a:p>
            <a:r>
              <a:rPr lang="en-US" sz="3600" dirty="0" smtClean="0">
                <a:latin typeface="Batang" pitchFamily="18" charset="-127"/>
                <a:ea typeface="Batang" pitchFamily="18" charset="-127"/>
              </a:rPr>
              <a:t>Menu Planner</a:t>
            </a:r>
          </a:p>
          <a:p>
            <a:r>
              <a:rPr lang="en-US" sz="3600" dirty="0" smtClean="0">
                <a:latin typeface="Batang" pitchFamily="18" charset="-127"/>
                <a:ea typeface="Batang" pitchFamily="18" charset="-127"/>
              </a:rPr>
              <a:t>MyPyramid Food Tracker</a:t>
            </a:r>
          </a:p>
          <a:p>
            <a:r>
              <a:rPr lang="en-US" sz="3600" dirty="0" smtClean="0">
                <a:latin typeface="Batang" pitchFamily="18" charset="-127"/>
                <a:ea typeface="Batang" pitchFamily="18" charset="-127"/>
              </a:rPr>
              <a:t>Child Cost Calculator</a:t>
            </a:r>
          </a:p>
          <a:p>
            <a:endParaRPr lang="en-US" dirty="0">
              <a:latin typeface="Batang" pitchFamily="18" charset="-127"/>
              <a:ea typeface="Batang" pitchFamily="18" charset="-127"/>
            </a:endParaRPr>
          </a:p>
        </p:txBody>
      </p:sp>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Apps Competition</a:t>
            </a:r>
            <a:endParaRPr lang="en-US" b="1" u="sng" dirty="0">
              <a:latin typeface="Batang" pitchFamily="18" charset="-127"/>
              <a:ea typeface="Batang" pitchFamily="18" charset="-127"/>
            </a:endParaRPr>
          </a:p>
        </p:txBody>
      </p:sp>
      <p:pic>
        <p:nvPicPr>
          <p:cNvPr id="1026" name="Picture 2" descr="Apps for Healthy Kids Challenge"/>
          <p:cNvPicPr>
            <a:picLocks noChangeAspect="1" noChangeArrowheads="1"/>
          </p:cNvPicPr>
          <p:nvPr/>
        </p:nvPicPr>
        <p:blipFill>
          <a:blip r:embed="rId2" cstate="print"/>
          <a:srcRect/>
          <a:stretch>
            <a:fillRect/>
          </a:stretch>
        </p:blipFill>
        <p:spPr bwMode="auto">
          <a:xfrm>
            <a:off x="609600" y="5105400"/>
            <a:ext cx="3406870" cy="1495426"/>
          </a:xfrm>
          <a:prstGeom prst="rect">
            <a:avLst/>
          </a:prstGeom>
          <a:noFill/>
        </p:spPr>
      </p:pic>
      <p:sp>
        <p:nvSpPr>
          <p:cNvPr id="5" name="Rectangle 4"/>
          <p:cNvSpPr/>
          <p:nvPr/>
        </p:nvSpPr>
        <p:spPr>
          <a:xfrm>
            <a:off x="1828800" y="1676400"/>
            <a:ext cx="5638800" cy="3046988"/>
          </a:xfrm>
          <a:prstGeom prst="rect">
            <a:avLst/>
          </a:prstGeom>
        </p:spPr>
        <p:txBody>
          <a:bodyPr wrap="square">
            <a:spAutoFit/>
          </a:bodyPr>
          <a:lstStyle/>
          <a:p>
            <a:pPr algn="ctr"/>
            <a:r>
              <a:rPr lang="en-US" sz="2400" b="1" dirty="0" smtClean="0">
                <a:latin typeface="Batang" pitchFamily="18" charset="-127"/>
                <a:ea typeface="Batang" pitchFamily="18" charset="-127"/>
              </a:rPr>
              <a:t>“Apps </a:t>
            </a:r>
            <a:r>
              <a:rPr lang="en-US" sz="2400" b="1" dirty="0" smtClean="0">
                <a:latin typeface="Batang" pitchFamily="18" charset="-127"/>
                <a:ea typeface="Batang" pitchFamily="18" charset="-127"/>
              </a:rPr>
              <a:t>for Healthy Kids</a:t>
            </a:r>
            <a:r>
              <a:rPr lang="en-US" sz="2400" dirty="0" smtClean="0">
                <a:latin typeface="Batang" pitchFamily="18" charset="-127"/>
                <a:ea typeface="Batang" pitchFamily="18" charset="-127"/>
              </a:rPr>
              <a:t> competition. </a:t>
            </a:r>
          </a:p>
          <a:p>
            <a:pPr algn="ctr"/>
            <a:r>
              <a:rPr lang="en-US" sz="2400" dirty="0" smtClean="0">
                <a:latin typeface="Batang" pitchFamily="18" charset="-127"/>
                <a:ea typeface="Batang" pitchFamily="18" charset="-127"/>
              </a:rPr>
              <a:t>$40,000 in prizes to create innovative, fun and engaging software tools and games that encourage children directly or through their parents to make more nutritious food choices and be more physically </a:t>
            </a:r>
            <a:r>
              <a:rPr lang="en-US" sz="2400" dirty="0" smtClean="0">
                <a:latin typeface="Batang" pitchFamily="18" charset="-127"/>
                <a:ea typeface="Batang" pitchFamily="18" charset="-127"/>
              </a:rPr>
              <a:t>active.”</a:t>
            </a:r>
            <a:endParaRPr lang="en-US" sz="2400" dirty="0">
              <a:latin typeface="Batang" pitchFamily="18" charset="-127"/>
              <a:ea typeface="Batang" pitchFamily="18" charset="-127"/>
            </a:endParaRPr>
          </a:p>
        </p:txBody>
      </p:sp>
    </p:spTree>
  </p:cSld>
  <p:clrMapOvr>
    <a:masterClrMapping/>
  </p:clrMapOvr>
  <p:transition spd="slow">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My Foodapedia</a:t>
            </a:r>
            <a:endParaRPr lang="en-US" b="1" u="sng" dirty="0">
              <a:latin typeface="Batang" pitchFamily="18" charset="-127"/>
              <a:ea typeface="Batang" pitchFamily="18" charset="-127"/>
            </a:endParaRPr>
          </a:p>
        </p:txBody>
      </p:sp>
      <p:pic>
        <p:nvPicPr>
          <p:cNvPr id="25602" name="Picture 2" descr="Food-a-pedia banner"/>
          <p:cNvPicPr>
            <a:picLocks noChangeAspect="1" noChangeArrowheads="1"/>
          </p:cNvPicPr>
          <p:nvPr/>
        </p:nvPicPr>
        <p:blipFill>
          <a:blip r:embed="rId2" cstate="print"/>
          <a:srcRect/>
          <a:stretch>
            <a:fillRect/>
          </a:stretch>
        </p:blipFill>
        <p:spPr bwMode="auto">
          <a:xfrm>
            <a:off x="1905000" y="5562600"/>
            <a:ext cx="5943600" cy="952500"/>
          </a:xfrm>
          <a:prstGeom prst="rect">
            <a:avLst/>
          </a:prstGeom>
          <a:noFill/>
        </p:spPr>
      </p:pic>
      <p:sp>
        <p:nvSpPr>
          <p:cNvPr id="5" name="Rectangle 4"/>
          <p:cNvSpPr/>
          <p:nvPr/>
        </p:nvSpPr>
        <p:spPr>
          <a:xfrm>
            <a:off x="2438400" y="1828800"/>
            <a:ext cx="4572000" cy="3139321"/>
          </a:xfrm>
          <a:prstGeom prst="rect">
            <a:avLst/>
          </a:prstGeom>
        </p:spPr>
        <p:txBody>
          <a:bodyPr>
            <a:spAutoFit/>
          </a:bodyPr>
          <a:lstStyle/>
          <a:p>
            <a:pPr algn="ctr"/>
            <a:r>
              <a:rPr lang="en-US" sz="3600" dirty="0" smtClean="0">
                <a:latin typeface="Batang" pitchFamily="18" charset="-127"/>
                <a:ea typeface="Batang" pitchFamily="18" charset="-127"/>
              </a:rPr>
              <a:t>“Find </a:t>
            </a:r>
            <a:r>
              <a:rPr lang="en-US" sz="3600" dirty="0" smtClean="0">
                <a:latin typeface="Batang" pitchFamily="18" charset="-127"/>
                <a:ea typeface="Batang" pitchFamily="18" charset="-127"/>
              </a:rPr>
              <a:t>the calories and MyPyramid food groups for a food, or compare two foods</a:t>
            </a:r>
            <a:r>
              <a:rPr lang="en-US" sz="3600" dirty="0" smtClean="0">
                <a:latin typeface="Batang" pitchFamily="18" charset="-127"/>
                <a:ea typeface="Batang" pitchFamily="18" charset="-127"/>
              </a:rPr>
              <a:t>.” </a:t>
            </a:r>
            <a:r>
              <a:rPr lang="en-US" b="1" dirty="0" smtClean="0"/>
              <a:t/>
            </a:r>
            <a:br>
              <a:rPr lang="en-US" b="1" dirty="0" smtClean="0"/>
            </a:br>
            <a:endParaRPr lang="en-US" dirty="0"/>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MyPyramid Plan</a:t>
            </a:r>
            <a:endParaRPr lang="en-US" b="1" u="sng" dirty="0">
              <a:latin typeface="Batang" pitchFamily="18" charset="-127"/>
              <a:ea typeface="Batang" pitchFamily="18" charset="-127"/>
            </a:endParaRPr>
          </a:p>
        </p:txBody>
      </p:sp>
      <p:pic>
        <p:nvPicPr>
          <p:cNvPr id="26626" name="Picture 2" descr="Image of Pyramid"/>
          <p:cNvPicPr>
            <a:picLocks noChangeAspect="1" noChangeArrowheads="1"/>
          </p:cNvPicPr>
          <p:nvPr/>
        </p:nvPicPr>
        <p:blipFill>
          <a:blip r:embed="rId2" cstate="print"/>
          <a:srcRect/>
          <a:stretch>
            <a:fillRect/>
          </a:stretch>
        </p:blipFill>
        <p:spPr bwMode="auto">
          <a:xfrm>
            <a:off x="1066800" y="2438400"/>
            <a:ext cx="2781154" cy="2343151"/>
          </a:xfrm>
          <a:prstGeom prst="rect">
            <a:avLst/>
          </a:prstGeom>
          <a:noFill/>
        </p:spPr>
      </p:pic>
      <p:sp>
        <p:nvSpPr>
          <p:cNvPr id="5" name="Rectangle 4"/>
          <p:cNvSpPr/>
          <p:nvPr/>
        </p:nvSpPr>
        <p:spPr>
          <a:xfrm>
            <a:off x="4343400" y="1318022"/>
            <a:ext cx="4572000" cy="5539978"/>
          </a:xfrm>
          <a:prstGeom prst="rect">
            <a:avLst/>
          </a:prstGeom>
        </p:spPr>
        <p:txBody>
          <a:bodyPr>
            <a:spAutoFit/>
          </a:bodyPr>
          <a:lstStyle/>
          <a:p>
            <a:pPr>
              <a:buFont typeface="Arial" pitchFamily="34" charset="0"/>
              <a:buChar char="•"/>
            </a:pPr>
            <a:r>
              <a:rPr lang="en-US" sz="2400" b="1" dirty="0" smtClean="0">
                <a:latin typeface="Batang" pitchFamily="18" charset="-127"/>
                <a:ea typeface="Batang" pitchFamily="18" charset="-127"/>
              </a:rPr>
              <a:t>This tool is used to determine how much of each food group a person should intake daily.  </a:t>
            </a:r>
          </a:p>
          <a:p>
            <a:pPr>
              <a:buFont typeface="Arial" pitchFamily="34" charset="0"/>
              <a:buChar char="•"/>
            </a:pPr>
            <a:r>
              <a:rPr lang="en-US" sz="2400" b="1" dirty="0" smtClean="0">
                <a:latin typeface="Batang" pitchFamily="18" charset="-127"/>
                <a:ea typeface="Batang" pitchFamily="18" charset="-127"/>
              </a:rPr>
              <a:t>This is extremely helpful because it allows individuals to submit personal information (taking in consideration height, weight, gender, age, and amount of physical activity) and uses this information to calculate personal dietary recommendations.</a:t>
            </a:r>
            <a:r>
              <a:rPr lang="en-US" dirty="0" smtClean="0"/>
              <a:t/>
            </a:r>
            <a:br>
              <a:rPr lang="en-US" dirty="0" smtClean="0"/>
            </a:br>
            <a:endParaRPr lang="en-US" dirty="0"/>
          </a:p>
        </p:txBody>
      </p:sp>
    </p:spTree>
  </p:cSld>
  <p:clrMapOvr>
    <a:masterClrMapping/>
  </p:clrMapOvr>
  <p:transition spd="slow">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MyPyramid Menu Planner</a:t>
            </a:r>
            <a:endParaRPr lang="en-US" b="1" u="sng" dirty="0">
              <a:latin typeface="Batang" pitchFamily="18" charset="-127"/>
              <a:ea typeface="Batang" pitchFamily="18" charset="-127"/>
            </a:endParaRPr>
          </a:p>
        </p:txBody>
      </p:sp>
      <p:sp>
        <p:nvSpPr>
          <p:cNvPr id="3" name="Content Placeholder 2"/>
          <p:cNvSpPr>
            <a:spLocks noGrp="1"/>
          </p:cNvSpPr>
          <p:nvPr>
            <p:ph idx="1"/>
          </p:nvPr>
        </p:nvSpPr>
        <p:spPr>
          <a:xfrm>
            <a:off x="914400" y="2133600"/>
            <a:ext cx="7772400" cy="4572000"/>
          </a:xfrm>
        </p:spPr>
        <p:txBody>
          <a:bodyPr/>
          <a:lstStyle/>
          <a:p>
            <a:r>
              <a:rPr lang="en-US" dirty="0" smtClean="0">
                <a:latin typeface="Batang" pitchFamily="18" charset="-127"/>
                <a:ea typeface="Batang" pitchFamily="18" charset="-127"/>
              </a:rPr>
              <a:t>Individuals submit personal information that can be used to determine recommendations.</a:t>
            </a:r>
          </a:p>
          <a:p>
            <a:r>
              <a:rPr lang="en-US" dirty="0" smtClean="0">
                <a:latin typeface="Batang" pitchFamily="18" charset="-127"/>
                <a:ea typeface="Batang" pitchFamily="18" charset="-127"/>
              </a:rPr>
              <a:t>View personal recommendations.</a:t>
            </a:r>
          </a:p>
          <a:p>
            <a:r>
              <a:rPr lang="en-US" dirty="0" smtClean="0">
                <a:latin typeface="Batang" pitchFamily="18" charset="-127"/>
                <a:ea typeface="Batang" pitchFamily="18" charset="-127"/>
              </a:rPr>
              <a:t>Choose foods from food groups that accommodate recommendations.</a:t>
            </a:r>
          </a:p>
          <a:p>
            <a:r>
              <a:rPr lang="en-US" dirty="0" smtClean="0">
                <a:latin typeface="Batang" pitchFamily="18" charset="-127"/>
                <a:ea typeface="Batang" pitchFamily="18" charset="-127"/>
              </a:rPr>
              <a:t>Plan daily meals.</a:t>
            </a:r>
            <a:endParaRPr lang="en-US" dirty="0">
              <a:latin typeface="Batang" pitchFamily="18" charset="-127"/>
              <a:ea typeface="Batang" pitchFamily="18" charset="-127"/>
            </a:endParaRPr>
          </a:p>
        </p:txBody>
      </p:sp>
    </p:spTree>
  </p:cSld>
  <p:clrMapOvr>
    <a:masterClrMapping/>
  </p:clrMapOvr>
  <p:transition spd="slow">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MyPyramid Food Tracker</a:t>
            </a:r>
            <a:endParaRPr lang="en-US" b="1" u="sng" dirty="0">
              <a:latin typeface="Batang" pitchFamily="18" charset="-127"/>
              <a:ea typeface="Batang" pitchFamily="18" charset="-127"/>
            </a:endParaRPr>
          </a:p>
        </p:txBody>
      </p:sp>
      <p:sp>
        <p:nvSpPr>
          <p:cNvPr id="3" name="Content Placeholder 2"/>
          <p:cNvSpPr>
            <a:spLocks noGrp="1"/>
          </p:cNvSpPr>
          <p:nvPr>
            <p:ph idx="1"/>
          </p:nvPr>
        </p:nvSpPr>
        <p:spPr/>
        <p:txBody>
          <a:bodyPr>
            <a:normAutofit lnSpcReduction="10000"/>
          </a:bodyPr>
          <a:lstStyle/>
          <a:p>
            <a:r>
              <a:rPr lang="en-US" dirty="0" smtClean="0">
                <a:latin typeface="Batang" pitchFamily="18" charset="-127"/>
                <a:ea typeface="Batang" pitchFamily="18" charset="-127"/>
              </a:rPr>
              <a:t>Individuals can assess food intake.</a:t>
            </a:r>
          </a:p>
          <a:p>
            <a:r>
              <a:rPr lang="en-US" dirty="0" smtClean="0">
                <a:latin typeface="Batang" pitchFamily="18" charset="-127"/>
                <a:ea typeface="Batang" pitchFamily="18" charset="-127"/>
              </a:rPr>
              <a:t>Individuals can assess amount of physical activity.</a:t>
            </a:r>
          </a:p>
          <a:p>
            <a:r>
              <a:rPr lang="en-US" dirty="0" smtClean="0">
                <a:latin typeface="Batang" pitchFamily="18" charset="-127"/>
                <a:ea typeface="Batang" pitchFamily="18" charset="-127"/>
              </a:rPr>
              <a:t>View eating history.</a:t>
            </a:r>
          </a:p>
          <a:p>
            <a:r>
              <a:rPr lang="en-US" dirty="0" smtClean="0">
                <a:latin typeface="Batang" pitchFamily="18" charset="-127"/>
                <a:ea typeface="Batang" pitchFamily="18" charset="-127"/>
              </a:rPr>
              <a:t>View physical activity history.</a:t>
            </a:r>
          </a:p>
          <a:p>
            <a:r>
              <a:rPr lang="en-US" dirty="0" smtClean="0">
                <a:latin typeface="Batang" pitchFamily="18" charset="-127"/>
                <a:ea typeface="Batang" pitchFamily="18" charset="-127"/>
              </a:rPr>
              <a:t>Assess personal eating/physical activity behaviors.</a:t>
            </a:r>
          </a:p>
          <a:p>
            <a:r>
              <a:rPr lang="en-US" dirty="0" smtClean="0">
                <a:latin typeface="Batang" pitchFamily="18" charset="-127"/>
                <a:ea typeface="Batang" pitchFamily="18" charset="-127"/>
              </a:rPr>
              <a:t>Complete eating/physical activity diaries</a:t>
            </a:r>
            <a:endParaRPr lang="en-US" dirty="0">
              <a:latin typeface="Batang" pitchFamily="18" charset="-127"/>
              <a:ea typeface="Batang" pitchFamily="18" charset="-127"/>
            </a:endParaRPr>
          </a:p>
        </p:txBody>
      </p:sp>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latin typeface="Batang" pitchFamily="18" charset="-127"/>
                <a:ea typeface="Batang" pitchFamily="18" charset="-127"/>
              </a:rPr>
              <a:t>Child Cost Calculator</a:t>
            </a:r>
            <a:endParaRPr lang="en-US" b="1" u="sng" dirty="0">
              <a:latin typeface="Batang" pitchFamily="18" charset="-127"/>
              <a:ea typeface="Batang" pitchFamily="18" charset="-127"/>
            </a:endParaRPr>
          </a:p>
        </p:txBody>
      </p:sp>
      <p:pic>
        <p:nvPicPr>
          <p:cNvPr id="27650" name="Picture 2" descr="http://www.cnpp.usda.gov/images/general/CRCthumbnail.gif"/>
          <p:cNvPicPr>
            <a:picLocks noChangeAspect="1" noChangeArrowheads="1"/>
          </p:cNvPicPr>
          <p:nvPr/>
        </p:nvPicPr>
        <p:blipFill>
          <a:blip r:embed="rId2" cstate="print"/>
          <a:srcRect/>
          <a:stretch>
            <a:fillRect/>
          </a:stretch>
        </p:blipFill>
        <p:spPr bwMode="auto">
          <a:xfrm>
            <a:off x="6096000" y="3886200"/>
            <a:ext cx="2743200" cy="2809875"/>
          </a:xfrm>
          <a:prstGeom prst="rect">
            <a:avLst/>
          </a:prstGeom>
          <a:noFill/>
        </p:spPr>
      </p:pic>
      <p:sp>
        <p:nvSpPr>
          <p:cNvPr id="5" name="TextBox 4"/>
          <p:cNvSpPr txBox="1"/>
          <p:nvPr/>
        </p:nvSpPr>
        <p:spPr>
          <a:xfrm>
            <a:off x="914400" y="1676400"/>
            <a:ext cx="5181600" cy="4401205"/>
          </a:xfrm>
          <a:prstGeom prst="rect">
            <a:avLst/>
          </a:prstGeom>
          <a:noFill/>
        </p:spPr>
        <p:txBody>
          <a:bodyPr wrap="square" rtlCol="0">
            <a:spAutoFit/>
          </a:bodyPr>
          <a:lstStyle/>
          <a:p>
            <a:pPr>
              <a:buFont typeface="Arial" pitchFamily="34" charset="0"/>
              <a:buChar char="•"/>
            </a:pPr>
            <a:r>
              <a:rPr lang="en-US" sz="2800" dirty="0" smtClean="0">
                <a:latin typeface="Batang" pitchFamily="18" charset="-127"/>
                <a:ea typeface="Batang" pitchFamily="18" charset="-127"/>
              </a:rPr>
              <a:t>Allows families to calculate the cost of feeding each child in the family.</a:t>
            </a:r>
          </a:p>
          <a:p>
            <a:pPr>
              <a:buFont typeface="Arial" pitchFamily="34" charset="0"/>
              <a:buChar char="•"/>
            </a:pPr>
            <a:r>
              <a:rPr lang="en-US" sz="2800" dirty="0" smtClean="0">
                <a:latin typeface="Batang" pitchFamily="18" charset="-127"/>
                <a:ea typeface="Batang" pitchFamily="18" charset="-127"/>
              </a:rPr>
              <a:t>Provides suggestions for purchasing healthy foods at low cost.</a:t>
            </a:r>
          </a:p>
          <a:p>
            <a:pPr>
              <a:buFont typeface="Arial" pitchFamily="34" charset="0"/>
              <a:buChar char="•"/>
            </a:pPr>
            <a:r>
              <a:rPr lang="en-US" sz="2800" dirty="0" smtClean="0">
                <a:latin typeface="Batang" pitchFamily="18" charset="-127"/>
                <a:ea typeface="Batang" pitchFamily="18" charset="-127"/>
              </a:rPr>
              <a:t>Helps parents plan for grocery shopping.</a:t>
            </a:r>
          </a:p>
          <a:p>
            <a:pPr>
              <a:buFont typeface="Arial" pitchFamily="34" charset="0"/>
              <a:buChar char="•"/>
            </a:pPr>
            <a:r>
              <a:rPr lang="en-US" sz="2800" dirty="0" smtClean="0">
                <a:latin typeface="Batang" pitchFamily="18" charset="-127"/>
                <a:ea typeface="Batang" pitchFamily="18" charset="-127"/>
              </a:rPr>
              <a:t>Assists in budgeting finances and time.</a:t>
            </a:r>
            <a:endParaRPr lang="en-US" sz="2800" dirty="0">
              <a:latin typeface="Batang" pitchFamily="18" charset="-127"/>
              <a:ea typeface="Batang" pitchFamily="18" charset="-127"/>
            </a:endParaRPr>
          </a:p>
        </p:txBody>
      </p:sp>
    </p:spTree>
  </p:cSld>
  <p:clrMapOvr>
    <a:masterClrMapping/>
  </p:clrMapOvr>
  <p:transition spd="slow">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136</TotalTime>
  <Words>467</Words>
  <Application>Microsoft Office PowerPoint</Application>
  <PresentationFormat>On-screen Show (4:3)</PresentationFormat>
  <Paragraphs>74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Metro</vt:lpstr>
      <vt:lpstr>Slide 1</vt:lpstr>
      <vt:lpstr>Why do individuals use the MyPyramid Dietary Guidelines???</vt:lpstr>
      <vt:lpstr>What does MyPyramid.gov have to offer?</vt:lpstr>
      <vt:lpstr>Apps Competition</vt:lpstr>
      <vt:lpstr>My Foodapedia</vt:lpstr>
      <vt:lpstr>MyPyramid Plan</vt:lpstr>
      <vt:lpstr>MyPyramid Menu Planner</vt:lpstr>
      <vt:lpstr>MyPyramid Food Tracker</vt:lpstr>
      <vt:lpstr>Child Cost Calculator</vt:lpstr>
      <vt:lpstr>What is a Healthy Diet???</vt:lpstr>
      <vt:lpstr>Dietary Guidelines</vt:lpstr>
      <vt:lpstr>Grains</vt:lpstr>
      <vt:lpstr>Vegetables</vt:lpstr>
      <vt:lpstr>Fruits</vt:lpstr>
      <vt:lpstr>Milk</vt:lpstr>
      <vt:lpstr>Meats/Beans</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Owner</cp:lastModifiedBy>
  <cp:revision>14</cp:revision>
  <dcterms:created xsi:type="dcterms:W3CDTF">2010-03-11T21:35:05Z</dcterms:created>
  <dcterms:modified xsi:type="dcterms:W3CDTF">2010-03-16T23:46:21Z</dcterms:modified>
</cp:coreProperties>
</file>